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  <p:sldMasterId id="2147483696" r:id="rId7"/>
  </p:sldMasterIdLst>
  <p:sldIdLst>
    <p:sldId id="258" r:id="rId8"/>
    <p:sldId id="261" r:id="rId9"/>
    <p:sldId id="263" r:id="rId10"/>
    <p:sldId id="265" r:id="rId11"/>
    <p:sldId id="262" r:id="rId12"/>
    <p:sldId id="260" r:id="rId13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32B"/>
    <a:srgbClr val="1164A3"/>
    <a:srgbClr val="0036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7D050-22A4-40E8-B909-49D57E30043D}" v="3" dt="2025-12-09T20:54:20.8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eve Kiley" userId="aae00f97-d364-43ad-92fd-b06944cf7693" providerId="ADAL" clId="{5BD69DB5-B36B-4440-9205-9B678F324221}"/>
    <pc:docChg chg="addSld delSld modSld modMainMaster">
      <pc:chgData name="Maeve Kiley" userId="aae00f97-d364-43ad-92fd-b06944cf7693" providerId="ADAL" clId="{5BD69DB5-B36B-4440-9205-9B678F324221}" dt="2025-12-09T20:54:24.018" v="6" actId="47"/>
      <pc:docMkLst>
        <pc:docMk/>
      </pc:docMkLst>
      <pc:sldChg chg="add del">
        <pc:chgData name="Maeve Kiley" userId="aae00f97-d364-43ad-92fd-b06944cf7693" providerId="ADAL" clId="{5BD69DB5-B36B-4440-9205-9B678F324221}" dt="2025-12-09T20:54:24.018" v="6" actId="47"/>
        <pc:sldMkLst>
          <pc:docMk/>
          <pc:sldMk cId="2200610125" sldId="264"/>
        </pc:sldMkLst>
      </pc:sldChg>
      <pc:sldChg chg="modSp new">
        <pc:chgData name="Maeve Kiley" userId="aae00f97-d364-43ad-92fd-b06944cf7693" providerId="ADAL" clId="{5BD69DB5-B36B-4440-9205-9B678F324221}" dt="2025-12-09T20:54:20.877" v="5"/>
        <pc:sldMkLst>
          <pc:docMk/>
          <pc:sldMk cId="4190993103" sldId="265"/>
        </pc:sldMkLst>
        <pc:spChg chg="mod">
          <ac:chgData name="Maeve Kiley" userId="aae00f97-d364-43ad-92fd-b06944cf7693" providerId="ADAL" clId="{5BD69DB5-B36B-4440-9205-9B678F324221}" dt="2025-12-09T20:54:20.877" v="5"/>
          <ac:spMkLst>
            <pc:docMk/>
            <pc:sldMk cId="4190993103" sldId="265"/>
            <ac:spMk id="2" creationId="{3CE13336-B0F7-00F8-C347-BFEB7151819C}"/>
          </ac:spMkLst>
        </pc:spChg>
        <pc:spChg chg="mod">
          <ac:chgData name="Maeve Kiley" userId="aae00f97-d364-43ad-92fd-b06944cf7693" providerId="ADAL" clId="{5BD69DB5-B36B-4440-9205-9B678F324221}" dt="2025-12-09T20:54:14.927" v="4"/>
          <ac:spMkLst>
            <pc:docMk/>
            <pc:sldMk cId="4190993103" sldId="265"/>
            <ac:spMk id="3" creationId="{B7463068-A46D-163C-BB2E-2FB2EAC04A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  <a:prstGeom prst="rect">
            <a:avLst/>
          </a:prstGeo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17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79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27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341D1-6FF1-461E-B754-9F274D300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3D1AEA-D02E-4AE4-AA60-811F80270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8892D-59F2-4E70-AF35-49F136494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2E3F0-8D96-440C-AD49-D9740AD0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13CB9-520E-4E15-ADFD-ED30C69F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348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CAC65-676A-4245-99A7-006B0F43A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0C2D2-91FC-4DE6-A43C-20586F403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7DD7F-2BBC-499B-A69D-77BDDFD5F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BC81A-7247-4B94-9BF4-31B7A8992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25EE7-2D94-4314-ADB4-D4EFD46B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21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EA98F-ADD3-4CAA-B081-1FA6359B7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5400"/>
            <a:ext cx="15773400" cy="42783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621FB-B400-48D2-89BE-163D0A732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988"/>
            <a:ext cx="15773400" cy="22494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94F29-E568-4239-9721-DA9AE074F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44540" y="8586787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7BC50-24EA-4575-B9D8-AD825DFCE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80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3B2B1-7F4C-4417-9342-513994604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EDA76-FDCD-426E-BF0E-F28835D26A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0F640-FAE8-4ECE-8E72-F918A8313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6AEDE-EDF2-4A12-A1CE-DE48CE3A2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0AC25-CD95-4E12-BE62-2475711E1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D9B97-DB44-4096-ADE5-E339352F5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36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7BC4E-8F3D-48E0-B101-E39CF79D7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547688"/>
            <a:ext cx="15773400" cy="19891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3D8D1-C3CB-49D9-998D-27B4E5617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5" y="2522538"/>
            <a:ext cx="7735888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99813-7910-4D94-AF65-B17891C17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5" y="3757613"/>
            <a:ext cx="7735888" cy="5527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119B9B-91CC-4210-9BBE-016866553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2538"/>
            <a:ext cx="7775575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3E75D0-8FB3-4576-9358-8F2B90E15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5575" cy="5527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6C7E89-F530-44B9-ACCF-A425DCED59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D39364-4104-4D24-84F4-CC7BE1D3C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1E65CD-41E6-4486-86B1-ED4F8E00E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127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7B64D-FF8C-4386-AE80-B825C6CE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D30041-5F0F-4745-9D54-176C79EF1B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BA4C6E-81DC-4C0D-82F3-5E1E8F3E5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B068E-1F1E-4BFB-83BC-6026E2F1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540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9331A6-BC0D-4282-A24F-B5F8A9B264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2D5072-4956-41CF-B39E-DDFD2C01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BBD39-BD10-4419-8E80-9AC9872BF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301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1A022-12D2-4DDA-8DBE-1CA13E306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71317-FF06-4AF9-B485-ABDA2CB25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7655CA-9421-48D2-9EC1-01C329BE6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B6D15-0632-466B-BDAD-9E4EF469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6D53D-D2FA-4A21-B739-C950A86F1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C103C-F5C4-484E-AC3C-40839635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4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20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4EA21-BC60-4F20-A3C3-A73E5DAF7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4700EB-B7AA-47EB-80C1-FCF3E4FA0D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BB34F-4939-4BA5-B86C-B47EC5FE4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307CD-837E-439C-A2E3-1506F116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75F40-864D-4588-90D6-5945134A3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43463-E171-4F8A-A3E6-EE1E706A6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438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0A36E-9841-4D2E-AFA8-6592CE754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A635F6-BCE6-4248-A7A0-8118806E6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881B9-741E-429B-9E1A-3CE14D9A5C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C618F-13E0-4220-9DA5-178440FE0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B559E-4498-4D26-B85B-7E3FF07DC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180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7CD80C-965E-48C3-AF9E-CAF3C6F99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8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9B7BA1-48F7-4F37-8E29-5D5BAF91D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77650" cy="8718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32832-FCAC-473C-A7EA-00557BB9A1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01D3E-5B38-4290-9F3B-446A03FBD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7F1E3-3457-4988-AE69-DB64984DA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640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341D1-6FF1-461E-B754-9F274D300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3D1AEA-D02E-4AE4-AA60-811F80270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8892D-59F2-4E70-AF35-49F136494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2E3F0-8D96-440C-AD49-D9740AD0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13CB9-520E-4E15-ADFD-ED30C69F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874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CAC65-676A-4245-99A7-006B0F43A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0C2D2-91FC-4DE6-A43C-20586F403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BC81A-7247-4B94-9BF4-31B7A8992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07270" y="8578850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25EE7-2D94-4314-ADB4-D4EFD46B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849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EA98F-ADD3-4CAA-B081-1FA6359B7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5400"/>
            <a:ext cx="15773400" cy="42783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621FB-B400-48D2-89BE-163D0A732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988"/>
            <a:ext cx="15773400" cy="22494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7BC50-24EA-4575-B9D8-AD825DFCE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970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3B2B1-7F4C-4417-9342-513994604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EDA76-FDCD-426E-BF0E-F28835D26A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0F640-FAE8-4ECE-8E72-F918A8313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6AEDE-EDF2-4A12-A1CE-DE48CE3A2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0AC25-CD95-4E12-BE62-2475711E1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D9B97-DB44-4096-ADE5-E339352F5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48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7BC4E-8F3D-48E0-B101-E39CF79D7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547688"/>
            <a:ext cx="15773400" cy="19891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3D8D1-C3CB-49D9-998D-27B4E5617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5" y="2522538"/>
            <a:ext cx="7735888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99813-7910-4D94-AF65-B17891C17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5" y="3757613"/>
            <a:ext cx="7735888" cy="5527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119B9B-91CC-4210-9BBE-016866553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2538"/>
            <a:ext cx="7775575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3E75D0-8FB3-4576-9358-8F2B90E15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5575" cy="5527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6C7E89-F530-44B9-ACCF-A425DCED59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D39364-4104-4D24-84F4-CC7BE1D3C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1E65CD-41E6-4486-86B1-ED4F8E00E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788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7B64D-FF8C-4386-AE80-B825C6CE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D30041-5F0F-4745-9D54-176C79EF1B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BA4C6E-81DC-4C0D-82F3-5E1E8F3E5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B068E-1F1E-4BFB-83BC-6026E2F1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808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9331A6-BC0D-4282-A24F-B5F8A9B264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2D5072-4956-41CF-B39E-DDFD2C01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BBD39-BD10-4419-8E80-9AC9872BF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83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  <a:prstGeom prst="rect">
            <a:avLst/>
          </a:prstGeo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316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1A022-12D2-4DDA-8DBE-1CA13E306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71317-FF06-4AF9-B485-ABDA2CB25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7655CA-9421-48D2-9EC1-01C329BE6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B6D15-0632-466B-BDAD-9E4EF469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6D53D-D2FA-4A21-B739-C950A86F1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C103C-F5C4-484E-AC3C-40839635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823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4EA21-BC60-4F20-A3C3-A73E5DAF7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4700EB-B7AA-47EB-80C1-FCF3E4FA0D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BB34F-4939-4BA5-B86C-B47EC5FE4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307CD-837E-439C-A2E3-1506F116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75F40-864D-4588-90D6-5945134A3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43463-E171-4F8A-A3E6-EE1E706A6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03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0A36E-9841-4D2E-AFA8-6592CE754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A635F6-BCE6-4248-A7A0-8118806E6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881B9-741E-429B-9E1A-3CE14D9A5C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C618F-13E0-4220-9DA5-178440FE0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B559E-4498-4D26-B85B-7E3FF07DC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152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7CD80C-965E-48C3-AF9E-CAF3C6F99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8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9B7BA1-48F7-4F37-8E29-5D5BAF91D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77650" cy="8718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32832-FCAC-473C-A7EA-00557BB9A1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01D3E-5B38-4290-9F3B-446A03FBD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7F1E3-3457-4988-AE69-DB64984DA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344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341D1-6FF1-461E-B754-9F274D300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3D1AEA-D02E-4AE4-AA60-811F80270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8892D-59F2-4E70-AF35-49F136494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2E3F0-8D96-440C-AD49-D9740AD0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13CB9-520E-4E15-ADFD-ED30C69F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7667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CAC65-676A-4245-99A7-006B0F43A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0C2D2-91FC-4DE6-A43C-20586F403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7DD7F-2BBC-499B-A69D-77BDDFD5F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BC81A-7247-4B94-9BF4-31B7A8992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25EE7-2D94-4314-ADB4-D4EFD46B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775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EA98F-ADD3-4CAA-B081-1FA6359B7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5400"/>
            <a:ext cx="15773400" cy="42783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621FB-B400-48D2-89BE-163D0A732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988"/>
            <a:ext cx="15773400" cy="22494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94F29-E568-4239-9721-DA9AE074F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44540" y="8586787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7BC50-24EA-4575-B9D8-AD825DFCE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473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3B2B1-7F4C-4417-9342-513994604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EDA76-FDCD-426E-BF0E-F28835D26A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0F640-FAE8-4ECE-8E72-F918A8313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6AEDE-EDF2-4A12-A1CE-DE48CE3A2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0AC25-CD95-4E12-BE62-2475711E1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D9B97-DB44-4096-ADE5-E339352F5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9169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7BC4E-8F3D-48E0-B101-E39CF79D7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547688"/>
            <a:ext cx="15773400" cy="19891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3D8D1-C3CB-49D9-998D-27B4E5617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5" y="2522538"/>
            <a:ext cx="7735888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99813-7910-4D94-AF65-B17891C17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5" y="3757613"/>
            <a:ext cx="7735888" cy="5527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119B9B-91CC-4210-9BBE-016866553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2538"/>
            <a:ext cx="7775575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3E75D0-8FB3-4576-9358-8F2B90E15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5575" cy="5527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6C7E89-F530-44B9-ACCF-A425DCED59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D39364-4104-4D24-84F4-CC7BE1D3C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1E65CD-41E6-4486-86B1-ED4F8E00E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18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7B64D-FF8C-4386-AE80-B825C6CE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D30041-5F0F-4745-9D54-176C79EF1B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BA4C6E-81DC-4C0D-82F3-5E1E8F3E5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B068E-1F1E-4BFB-83BC-6026E2F1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30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978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9331A6-BC0D-4282-A24F-B5F8A9B264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2D5072-4956-41CF-B39E-DDFD2C01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BBD39-BD10-4419-8E80-9AC9872BF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498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1A022-12D2-4DDA-8DBE-1CA13E306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71317-FF06-4AF9-B485-ABDA2CB25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7655CA-9421-48D2-9EC1-01C329BE6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B6D15-0632-466B-BDAD-9E4EF469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6D53D-D2FA-4A21-B739-C950A86F1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C103C-F5C4-484E-AC3C-40839635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909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4EA21-BC60-4F20-A3C3-A73E5DAF7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4700EB-B7AA-47EB-80C1-FCF3E4FA0D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BB34F-4939-4BA5-B86C-B47EC5FE4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307CD-837E-439C-A2E3-1506F116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75F40-864D-4588-90D6-5945134A3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43463-E171-4F8A-A3E6-EE1E706A6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218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0A36E-9841-4D2E-AFA8-6592CE754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A635F6-BCE6-4248-A7A0-8118806E6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881B9-741E-429B-9E1A-3CE14D9A5C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C618F-13E0-4220-9DA5-178440FE0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B559E-4498-4D26-B85B-7E3FF07DC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304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7CD80C-965E-48C3-AF9E-CAF3C6F99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8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9B7BA1-48F7-4F37-8E29-5D5BAF91D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77650" cy="8718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32832-FCAC-473C-A7EA-00557BB9A1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30F7E774-B1EE-46C4-934C-753AA6EB931E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01D3E-5B38-4290-9F3B-446A03FBD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7F1E3-3457-4988-AE69-DB64984DA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82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41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3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22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0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E251D9E-72F1-42CE-928F-146210D7FDD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E0D824EE-9A5D-49A0-A4BA-2CD107C88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2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5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&#10;&#10;Description automatically generated with low confidence">
            <a:extLst>
              <a:ext uri="{FF2B5EF4-FFF2-40B4-BE49-F238E27FC236}">
                <a16:creationId xmlns:a16="http://schemas.microsoft.com/office/drawing/2014/main" id="{7B345FE5-FE0A-425C-A2DC-4C7CE7E315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884"/>
          <a:stretch/>
        </p:blipFill>
        <p:spPr>
          <a:xfrm>
            <a:off x="0" y="0"/>
            <a:ext cx="18288000" cy="864041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D6DF4C9-FFEC-4032-BA15-829CB067A01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401770" y="9060073"/>
            <a:ext cx="3545259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180EAC-3F85-4DE9-A549-15D314EFF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6407F-7644-4236-89ED-F87A307C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E3EEC1-DE3B-4BA8-AE99-A23B402B8FD0}"/>
              </a:ext>
            </a:extLst>
          </p:cNvPr>
          <p:cNvSpPr/>
          <p:nvPr userDrawn="1"/>
        </p:nvSpPr>
        <p:spPr>
          <a:xfrm>
            <a:off x="-1" y="0"/>
            <a:ext cx="18288000" cy="787492"/>
          </a:xfrm>
          <a:prstGeom prst="rect">
            <a:avLst/>
          </a:prstGeom>
          <a:solidFill>
            <a:srgbClr val="00365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FCDE89-F079-4D78-AF5C-93DEE19F1163}"/>
              </a:ext>
            </a:extLst>
          </p:cNvPr>
          <p:cNvSpPr/>
          <p:nvPr userDrawn="1"/>
        </p:nvSpPr>
        <p:spPr>
          <a:xfrm>
            <a:off x="0" y="160817"/>
            <a:ext cx="18288000" cy="647566"/>
          </a:xfrm>
          <a:prstGeom prst="rect">
            <a:avLst/>
          </a:prstGeom>
          <a:solidFill>
            <a:srgbClr val="005D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0587E-3AED-4308-96A2-D22BE52D1FBE}"/>
              </a:ext>
            </a:extLst>
          </p:cNvPr>
          <p:cNvSpPr txBox="1"/>
          <p:nvPr userDrawn="1"/>
        </p:nvSpPr>
        <p:spPr>
          <a:xfrm>
            <a:off x="3958828" y="9486902"/>
            <a:ext cx="80027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effectLst/>
                <a:latin typeface="Roboto Condensed" panose="020B0604020202020204" pitchFamily="2" charset="0"/>
              </a:rPr>
              <a:t>May 2026  |  Loews Sapphire Falls Resort |  Universal Orlando, FL</a:t>
            </a:r>
          </a:p>
          <a:p>
            <a:br>
              <a:rPr lang="en-US" dirty="0">
                <a:effectLst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6333D05-4050-4166-BA57-AF0006BFEDB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67100" y="9190769"/>
            <a:ext cx="2732858" cy="66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968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180EAC-3F85-4DE9-A549-15D314EFF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6407F-7644-4236-89ED-F87A307C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EE4DB-E491-4343-A228-6B1AAEB1CE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DB0BA-15FE-4030-8D80-B173ACD402A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E3EEC1-DE3B-4BA8-AE99-A23B402B8FD0}"/>
              </a:ext>
            </a:extLst>
          </p:cNvPr>
          <p:cNvSpPr/>
          <p:nvPr userDrawn="1"/>
        </p:nvSpPr>
        <p:spPr>
          <a:xfrm>
            <a:off x="-1" y="0"/>
            <a:ext cx="18288000" cy="787492"/>
          </a:xfrm>
          <a:prstGeom prst="rect">
            <a:avLst/>
          </a:prstGeom>
          <a:solidFill>
            <a:srgbClr val="00365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FCDE89-F079-4D78-AF5C-93DEE19F1163}"/>
              </a:ext>
            </a:extLst>
          </p:cNvPr>
          <p:cNvSpPr/>
          <p:nvPr userDrawn="1"/>
        </p:nvSpPr>
        <p:spPr>
          <a:xfrm>
            <a:off x="0" y="160817"/>
            <a:ext cx="18288000" cy="647566"/>
          </a:xfrm>
          <a:prstGeom prst="rect">
            <a:avLst/>
          </a:prstGeom>
          <a:solidFill>
            <a:srgbClr val="005D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69DFE2-FF78-4F0A-BF00-94670687B24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5683304" y="9275350"/>
            <a:ext cx="2495048" cy="8316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1882E2-97B3-FF70-5602-99B68F943578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41388" y="9099134"/>
            <a:ext cx="2756059" cy="112339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132B970-44A1-E556-DE7D-F61DCDA25ABE}"/>
              </a:ext>
            </a:extLst>
          </p:cNvPr>
          <p:cNvSpPr txBox="1"/>
          <p:nvPr userDrawn="1"/>
        </p:nvSpPr>
        <p:spPr>
          <a:xfrm>
            <a:off x="6578818" y="9567831"/>
            <a:ext cx="51303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13-15, 2023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| The  Mirage Las Vegas, NV</a:t>
            </a:r>
          </a:p>
        </p:txBody>
      </p:sp>
    </p:spTree>
    <p:extLst>
      <p:ext uri="{BB962C8B-B14F-4D97-AF65-F5344CB8AC3E}">
        <p14:creationId xmlns:p14="http://schemas.microsoft.com/office/powerpoint/2010/main" val="312279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180EAC-3F85-4DE9-A549-15D314EFF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6407F-7644-4236-89ED-F87A307C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E3EEC1-DE3B-4BA8-AE99-A23B402B8FD0}"/>
              </a:ext>
            </a:extLst>
          </p:cNvPr>
          <p:cNvSpPr/>
          <p:nvPr userDrawn="1"/>
        </p:nvSpPr>
        <p:spPr>
          <a:xfrm>
            <a:off x="-1" y="0"/>
            <a:ext cx="18288000" cy="787492"/>
          </a:xfrm>
          <a:prstGeom prst="rect">
            <a:avLst/>
          </a:prstGeom>
          <a:solidFill>
            <a:srgbClr val="00365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FCDE89-F079-4D78-AF5C-93DEE19F1163}"/>
              </a:ext>
            </a:extLst>
          </p:cNvPr>
          <p:cNvSpPr/>
          <p:nvPr userDrawn="1"/>
        </p:nvSpPr>
        <p:spPr>
          <a:xfrm>
            <a:off x="0" y="160817"/>
            <a:ext cx="18288000" cy="647566"/>
          </a:xfrm>
          <a:prstGeom prst="rect">
            <a:avLst/>
          </a:prstGeom>
          <a:solidFill>
            <a:srgbClr val="005D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0587E-3AED-4308-96A2-D22BE52D1FBE}"/>
              </a:ext>
            </a:extLst>
          </p:cNvPr>
          <p:cNvSpPr txBox="1"/>
          <p:nvPr userDrawn="1"/>
        </p:nvSpPr>
        <p:spPr>
          <a:xfrm>
            <a:off x="3958828" y="9486902"/>
            <a:ext cx="80027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effectLst/>
                <a:latin typeface="Roboto Condensed" panose="020B0604020202020204" pitchFamily="2" charset="0"/>
              </a:rPr>
              <a:t>November </a:t>
            </a:r>
            <a:r>
              <a:rPr lang="en-US" b="0">
                <a:solidFill>
                  <a:schemeClr val="tx1"/>
                </a:solidFill>
                <a:effectLst/>
                <a:latin typeface="Roboto Condensed" panose="020B0604020202020204" pitchFamily="2" charset="0"/>
              </a:rPr>
              <a:t>2025 | Caesars Palace | Las Vegas, NV</a:t>
            </a:r>
            <a:endParaRPr lang="en-US" b="0" dirty="0">
              <a:solidFill>
                <a:schemeClr val="tx1"/>
              </a:solidFill>
              <a:effectLst/>
              <a:latin typeface="Roboto Condensed" panose="020B0604020202020204" pitchFamily="2" charset="0"/>
            </a:endParaRPr>
          </a:p>
          <a:p>
            <a:br>
              <a:rPr lang="en-US" dirty="0">
                <a:effectLst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6333D05-4050-4166-BA57-AF0006BFEDB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58728" y="9190769"/>
            <a:ext cx="2149601" cy="66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643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1BBC4-5DBA-49E1-9F9D-8CD9B4D9E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742251"/>
            <a:ext cx="13716000" cy="35814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Session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F7DFAB-A4B8-4EA6-BD9A-A79704028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Presented by:</a:t>
            </a:r>
          </a:p>
        </p:txBody>
      </p:sp>
    </p:spTree>
    <p:extLst>
      <p:ext uri="{BB962C8B-B14F-4D97-AF65-F5344CB8AC3E}">
        <p14:creationId xmlns:p14="http://schemas.microsoft.com/office/powerpoint/2010/main" val="3018049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BFA30-5975-41E6-FF0A-9F96D1792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Do you need NASBA CPE credits?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702B2-FE0F-ABB2-7BC7-8DFE9967C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265" y="2216658"/>
            <a:ext cx="10378109" cy="5518458"/>
          </a:xfrm>
        </p:spPr>
        <p:txBody>
          <a:bodyPr lIns="91440" tIns="45720" rIns="91440" bIns="45720" anchor="t"/>
          <a:lstStyle/>
          <a:p>
            <a:r>
              <a:rPr lang="en-US" dirty="0">
                <a:solidFill>
                  <a:schemeClr val="bg1"/>
                </a:solidFill>
              </a:rPr>
              <a:t>Navigate to website: </a:t>
            </a:r>
            <a:r>
              <a:rPr lang="en-US" b="1" dirty="0">
                <a:solidFill>
                  <a:schemeClr val="bg1"/>
                </a:solidFill>
              </a:rPr>
              <a:t>iofm.cnf.io</a:t>
            </a:r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   or scan the QR code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 </a:t>
            </a:r>
            <a:endParaRPr lang="en-US" dirty="0">
              <a:solidFill>
                <a:schemeClr val="bg1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  <a:cs typeface="Calibri" panose="020F0502020204030204"/>
            </a:endParaRP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Check-in </a:t>
            </a:r>
            <a:r>
              <a:rPr lang="en-US" u="sng" dirty="0">
                <a:solidFill>
                  <a:schemeClr val="bg1"/>
                </a:solidFill>
                <a:sym typeface="Wingdings" panose="05000000000000000000" pitchFamily="2" charset="2"/>
              </a:rPr>
              <a:t>and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 check-out of your sessions to track your attendance for NASBA CPEs</a:t>
            </a:r>
          </a:p>
          <a:p>
            <a:endParaRPr lang="en-US" sz="2000" dirty="0">
              <a:solidFill>
                <a:schemeClr val="bg1"/>
              </a:solidFill>
              <a:cs typeface="Calibri"/>
            </a:endParaRPr>
          </a:p>
          <a:p>
            <a:r>
              <a:rPr lang="en-US" dirty="0">
                <a:solidFill>
                  <a:schemeClr val="bg1"/>
                </a:solidFill>
                <a:cs typeface="Calibri"/>
              </a:rPr>
              <a:t>Certified with IOFM? No need to check-in and out of sessions. Self-report CEUs on IOFM.com instead after the event!</a:t>
            </a:r>
          </a:p>
        </p:txBody>
      </p:sp>
      <p:pic>
        <p:nvPicPr>
          <p:cNvPr id="4" name="Image 0">
            <a:extLst>
              <a:ext uri="{FF2B5EF4-FFF2-40B4-BE49-F238E27FC236}">
                <a16:creationId xmlns:a16="http://schemas.microsoft.com/office/drawing/2014/main" id="{96C38DEB-51D7-C62F-5636-04002F499A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6203" y="2216658"/>
            <a:ext cx="5093066" cy="509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264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C7F17-C082-9042-AE9A-4349E2253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1673B-EDF0-C50F-26DB-1B10D3857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Content</a:t>
            </a:r>
          </a:p>
        </p:txBody>
      </p:sp>
    </p:spTree>
    <p:extLst>
      <p:ext uri="{BB962C8B-B14F-4D97-AF65-F5344CB8AC3E}">
        <p14:creationId xmlns:p14="http://schemas.microsoft.com/office/powerpoint/2010/main" val="213048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13336-B0F7-00F8-C347-BFEB71518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Actionable Takeaways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63068-A46D-163C-BB2E-2FB2EAC04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Please keep this slide at the end of your presentation &amp; provide at least three actionable takeaways attendees can implement from what they learned in your session.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Xyz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Xyz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99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26AEF-FEDE-4C14-9092-8ADFEC2DA1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6451" y="2396852"/>
            <a:ext cx="7772400" cy="6527007"/>
          </a:xfrm>
        </p:spPr>
        <p:txBody>
          <a:bodyPr lIns="91440" tIns="45720" rIns="91440" bIns="45720" anchor="t"/>
          <a:lstStyle/>
          <a:p>
            <a:r>
              <a:rPr lang="en-US" sz="28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Please scan this QR code using your mobile to access a short feedback survey </a:t>
            </a:r>
            <a:r>
              <a:rPr lang="en-US" sz="2800" dirty="0">
                <a:solidFill>
                  <a:schemeClr val="bg1"/>
                </a:solidFill>
                <a:latin typeface="wingdings"/>
                <a:cs typeface="Helvetica"/>
                <a:sym typeface="wingdings"/>
              </a:rPr>
              <a:t>à</a:t>
            </a:r>
            <a:r>
              <a:rPr lang="en-US" sz="28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 </a:t>
            </a:r>
            <a:endParaRPr lang="en-US" dirty="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en-US" sz="28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Also accessible via the mobile app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Picture 3" descr="A screenshot of a phone&#10;&#10;Description automatically generated">
            <a:extLst>
              <a:ext uri="{FF2B5EF4-FFF2-40B4-BE49-F238E27FC236}">
                <a16:creationId xmlns:a16="http://schemas.microsoft.com/office/drawing/2014/main" id="{9450F6DF-792F-38E8-5E00-D828928C28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2047" y="3980793"/>
            <a:ext cx="4020207" cy="4020207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B48DC6F1-916C-E94A-C3D8-97A8A8DCDBD8}"/>
              </a:ext>
            </a:extLst>
          </p:cNvPr>
          <p:cNvSpPr/>
          <p:nvPr/>
        </p:nvSpPr>
        <p:spPr>
          <a:xfrm>
            <a:off x="7131261" y="6801465"/>
            <a:ext cx="1788236" cy="483559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 w="76200">
                <a:solidFill>
                  <a:prstClr val="black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26D2F649-0BD2-0031-5464-80826D2B3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88" y="545388"/>
            <a:ext cx="16430625" cy="2390775"/>
          </a:xfrm>
          <a:prstGeom prst="rect">
            <a:avLst/>
          </a:prstGeom>
        </p:spPr>
      </p:pic>
      <p:pic>
        <p:nvPicPr>
          <p:cNvPr id="11" name="Picture 10" descr="A qr code with black squares&#10;&#10;Description automatically generated">
            <a:extLst>
              <a:ext uri="{FF2B5EF4-FFF2-40B4-BE49-F238E27FC236}">
                <a16:creationId xmlns:a16="http://schemas.microsoft.com/office/drawing/2014/main" id="{02DAB614-A099-D112-04D5-47B09DFA01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61101" y="2057400"/>
            <a:ext cx="5848350" cy="61722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31ACD07-83E7-A474-652B-E0281437E52F}"/>
              </a:ext>
            </a:extLst>
          </p:cNvPr>
          <p:cNvSpPr txBox="1"/>
          <p:nvPr/>
        </p:nvSpPr>
        <p:spPr>
          <a:xfrm>
            <a:off x="10037051" y="6982870"/>
            <a:ext cx="7772400" cy="1138773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a typeface="Calibri"/>
                <a:cs typeface="Calibri"/>
              </a:rPr>
              <a:t>QR Codes will be shared closer to event</a:t>
            </a:r>
          </a:p>
          <a:p>
            <a:endParaRPr lang="en-US" sz="2400" b="1" dirty="0">
              <a:solidFill>
                <a:schemeClr val="bg1"/>
              </a:solidFill>
              <a:ea typeface="Calibri"/>
              <a:cs typeface="Calibri"/>
            </a:endParaRPr>
          </a:p>
          <a:p>
            <a:endParaRPr lang="en-US" sz="2000" dirty="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63360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04376-51EA-4A22-A92F-6BB9BB352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79" y="1120965"/>
            <a:ext cx="15773400" cy="1383363"/>
          </a:xfrm>
        </p:spPr>
        <p:txBody>
          <a:bodyPr/>
          <a:lstStyle/>
          <a:p>
            <a:r>
              <a:rPr lang="en-US" b="1" dirty="0">
                <a:solidFill>
                  <a:srgbClr val="00365F"/>
                </a:solidFill>
                <a:latin typeface="Calibri"/>
                <a:cs typeface="Helvetica"/>
              </a:rPr>
              <a:t>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19201-7132-46E7-8135-0FA7251DC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5016" y="3352596"/>
            <a:ext cx="15773400" cy="22494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00132B"/>
                </a:solidFill>
                <a:latin typeface="Calibri"/>
                <a:cs typeface="Helvetica"/>
              </a:rPr>
              <a:t>{Last Slide - Speaker contact details ]</a:t>
            </a:r>
            <a:endParaRPr lang="en-US">
              <a:latin typeface="Calibri"/>
              <a:cs typeface="Calibri" panose="020F0502020204030204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35BCA12-4B29-FFA4-030E-5811D2BB40D5}"/>
              </a:ext>
            </a:extLst>
          </p:cNvPr>
          <p:cNvSpPr txBox="1">
            <a:spLocks/>
          </p:cNvSpPr>
          <p:nvPr/>
        </p:nvSpPr>
        <p:spPr>
          <a:xfrm>
            <a:off x="795160" y="6870083"/>
            <a:ext cx="17086202" cy="1542851"/>
          </a:xfrm>
          <a:prstGeom prst="rect">
            <a:avLst/>
          </a:prstGeom>
          <a:ln w="57150">
            <a:solidFill>
              <a:srgbClr val="00132B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000" b="1" dirty="0">
                <a:solidFill>
                  <a:srgbClr val="1164A3"/>
                </a:solidFill>
                <a:latin typeface="Calibri"/>
                <a:cs typeface="Helvetica"/>
              </a:rPr>
              <a:t>REMINDER! </a:t>
            </a:r>
            <a:endParaRPr lang="en-US" dirty="0">
              <a:cs typeface="Calibri Light" panose="020F0302020204030204"/>
            </a:endParaRPr>
          </a:p>
          <a:p>
            <a:pPr algn="ctr"/>
            <a:r>
              <a:rPr lang="en-US" sz="5000" dirty="0">
                <a:latin typeface="Calibri"/>
                <a:cs typeface="Helvetica"/>
              </a:rPr>
              <a:t>If you checked in for NASBA CPE credit, check out at</a:t>
            </a:r>
            <a:r>
              <a:rPr lang="en-US" sz="5000" b="1" dirty="0">
                <a:latin typeface="Calibri"/>
                <a:cs typeface="Helvetica"/>
              </a:rPr>
              <a:t> </a:t>
            </a:r>
            <a:r>
              <a:rPr lang="en-US" sz="5000" b="1" u="sng" dirty="0">
                <a:solidFill>
                  <a:srgbClr val="1164A3"/>
                </a:solidFill>
                <a:latin typeface="Calibri"/>
                <a:cs typeface="Helvetica"/>
              </a:rPr>
              <a:t>iofm.cnf.io</a:t>
            </a:r>
            <a:endParaRPr lang="en-US" dirty="0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02757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2B866A7241FA4CA1155843337C0E7D" ma:contentTypeVersion="15" ma:contentTypeDescription="Create a new document." ma:contentTypeScope="" ma:versionID="5513d1ea7cd65217027d37a5de3acb4f">
  <xsd:schema xmlns:xsd="http://www.w3.org/2001/XMLSchema" xmlns:xs="http://www.w3.org/2001/XMLSchema" xmlns:p="http://schemas.microsoft.com/office/2006/metadata/properties" xmlns:ns2="7f205e52-da7f-4758-99db-a4633d744c63" xmlns:ns3="d6b3d82d-8e85-4db0-9a4d-ccd63c6ee836" targetNamespace="http://schemas.microsoft.com/office/2006/metadata/properties" ma:root="true" ma:fieldsID="c13801fe5b45932830150bab5a0813fe" ns2:_="" ns3:_="">
    <xsd:import namespace="7f205e52-da7f-4758-99db-a4633d744c63"/>
    <xsd:import namespace="d6b3d82d-8e85-4db0-9a4d-ccd63c6ee8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205e52-da7f-4758-99db-a4633d744c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09eed23-ebfb-4a37-91ec-f40c1e7bd1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b3d82d-8e85-4db0-9a4d-ccd63c6ee83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f7dfaad-36a3-4619-a314-2b7e506376a8}" ma:internalName="TaxCatchAll" ma:showField="CatchAllData" ma:web="d6b3d82d-8e85-4db0-9a4d-ccd63c6ee8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b3d82d-8e85-4db0-9a4d-ccd63c6ee836" xsi:nil="true"/>
    <lcf76f155ced4ddcb4097134ff3c332f xmlns="7f205e52-da7f-4758-99db-a4633d744c6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E3DD60A-7DFA-4127-ABDF-A265338ED7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205e52-da7f-4758-99db-a4633d744c63"/>
    <ds:schemaRef ds:uri="d6b3d82d-8e85-4db0-9a4d-ccd63c6ee8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439E15-9906-4D9B-9EB5-711DFC44E3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CA0FAF-3626-45BF-8A9E-F7E6A645B9CB}">
  <ds:schemaRefs>
    <ds:schemaRef ds:uri="http://schemas.microsoft.com/office/2006/metadata/properties"/>
    <ds:schemaRef ds:uri="http://schemas.microsoft.com/office/infopath/2007/PartnerControls"/>
    <ds:schemaRef ds:uri="d6b3d82d-8e85-4db0-9a4d-ccd63c6ee836"/>
    <ds:schemaRef ds:uri="7f205e52-da7f-4758-99db-a4633d744c6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1498</TotalTime>
  <Words>157</Words>
  <Application>Microsoft Office PowerPoint</Application>
  <PresentationFormat>Custom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Calibri Light</vt:lpstr>
      <vt:lpstr>Helvetica</vt:lpstr>
      <vt:lpstr>Roboto Condensed</vt:lpstr>
      <vt:lpstr>Wingdings</vt:lpstr>
      <vt:lpstr>Wingdings</vt:lpstr>
      <vt:lpstr>Office Theme</vt:lpstr>
      <vt:lpstr>Custom Design</vt:lpstr>
      <vt:lpstr>1_Custom Design</vt:lpstr>
      <vt:lpstr>2_Custom Design</vt:lpstr>
      <vt:lpstr>Session Title</vt:lpstr>
      <vt:lpstr>Do you need NASBA CPE credits?</vt:lpstr>
      <vt:lpstr>Title</vt:lpstr>
      <vt:lpstr>Actionable Takeaways 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Brown</dc:creator>
  <cp:lastModifiedBy>Maeve Kiley</cp:lastModifiedBy>
  <cp:revision>114</cp:revision>
  <dcterms:created xsi:type="dcterms:W3CDTF">2021-08-20T19:04:53Z</dcterms:created>
  <dcterms:modified xsi:type="dcterms:W3CDTF">2025-12-09T20:54:29Z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0x010100BC2B866A7241FA4CA1155843337C0E7D</vt:lpwstr>
  </property>
  <property fmtid="{D5CDD505-2E9C-101B-9397-08002B2CF9AE}" pid="3" name="MediaServiceImageTags">
    <vt:lpwstr/>
  </property>
</Properties>
</file>